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9" r:id="rId1"/>
    <p:sldMasterId id="2147483687" r:id="rId2"/>
  </p:sldMasterIdLst>
  <p:sldIdLst>
    <p:sldId id="256" r:id="rId3"/>
    <p:sldId id="257" r:id="rId4"/>
    <p:sldId id="258" r:id="rId5"/>
    <p:sldId id="259" r:id="rId6"/>
    <p:sldId id="262" r:id="rId7"/>
    <p:sldId id="263" r:id="rId8"/>
    <p:sldId id="264" r:id="rId9"/>
    <p:sldId id="265" r:id="rId10"/>
    <p:sldId id="266" r:id="rId11"/>
    <p:sldId id="267" r:id="rId12"/>
    <p:sldId id="268" r:id="rId13"/>
    <p:sldId id="269" r:id="rId14"/>
  </p:sldIdLst>
  <p:sldSz cx="12192000" cy="6858000"/>
  <p:notesSz cx="6858000" cy="9144000"/>
  <p:embeddedFontLst>
    <p:embeddedFont>
      <p:font typeface="B Titr" panose="00000700000000000000" pitchFamily="2" charset="-78"/>
      <p:bold r:id="rId15"/>
    </p:embeddedFont>
    <p:embeddedFont>
      <p:font typeface="Century Gothic" panose="020B0502020202020204" pitchFamily="34" charset="0"/>
      <p:regular r:id="rId16"/>
      <p:bold r:id="rId17"/>
      <p:italic r:id="rId18"/>
      <p:boldItalic r:id="rId19"/>
    </p:embeddedFont>
    <p:embeddedFont>
      <p:font typeface="Arabic Typesetting" panose="03020402040406030203" pitchFamily="66" charset="-78"/>
      <p:regular r:id="rId20"/>
    </p:embeddedFont>
    <p:embeddedFont>
      <p:font typeface="Wingdings 3" panose="05040102010807070707" pitchFamily="18" charset="2"/>
      <p:regular r:id="rId21"/>
    </p:embeddedFont>
    <p:embeddedFont>
      <p:font typeface="Garamond" panose="02020404030301010803" pitchFamily="18" charset="0"/>
      <p:regular r:id="rId22"/>
      <p:bold r:id="rId23"/>
      <p:italic r:id="rId24"/>
    </p:embeddedFont>
    <p:embeddedFont>
      <p:font typeface="Traditional Arabic" panose="02020603050405020304" pitchFamily="18" charset="-78"/>
      <p:regular r:id="rId25"/>
      <p:bold r:id="rId26"/>
    </p:embeddedFont>
    <p:embeddedFont>
      <p:font typeface="B Narm" panose="00000400000000000000" pitchFamily="2" charset="-78"/>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7934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450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398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07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325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3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064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851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92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7723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200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835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161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197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3403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27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637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953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325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507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1603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26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441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051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41277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2377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65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4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05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8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86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95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07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37840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4/11/2016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50803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9320400" cy="1452283"/>
          </a:xfrm>
        </p:spPr>
        <p:txBody>
          <a:bodyPr/>
          <a:lstStyle/>
          <a:p>
            <a:r>
              <a:rPr lang="fa-IR" cap="none" smtClean="0">
                <a:ln w="0"/>
                <a:solidFill>
                  <a:schemeClr val="accent1"/>
                </a:solidFill>
                <a:effectLst>
                  <a:outerShdw blurRad="38100" dist="25400" dir="5400000" algn="ctr" rotWithShape="0">
                    <a:srgbClr val="6E747A">
                      <a:alpha val="43000"/>
                    </a:srgbClr>
                  </a:outerShdw>
                </a:effectLst>
                <a:cs typeface="B Narm" panose="00000400000000000000" pitchFamily="2" charset="-78"/>
              </a:rPr>
              <a:t>موارد حقوقی که همگان باید بدانند.</a:t>
            </a:r>
            <a:endParaRPr lang="en-US" cap="none">
              <a:ln w="0"/>
              <a:solidFill>
                <a:schemeClr val="accent1"/>
              </a:solidFill>
              <a:effectLst>
                <a:outerShdw blurRad="38100" dist="25400" dir="5400000" algn="ctr" rotWithShape="0">
                  <a:srgbClr val="6E747A">
                    <a:alpha val="43000"/>
                  </a:srgbClr>
                </a:outerShdw>
              </a:effectLst>
              <a:cs typeface="B Narm" panose="00000400000000000000" pitchFamily="2" charset="-78"/>
            </a:endParaRPr>
          </a:p>
        </p:txBody>
      </p:sp>
      <p:sp>
        <p:nvSpPr>
          <p:cNvPr id="3" name="Subtitle 2"/>
          <p:cNvSpPr>
            <a:spLocks noGrp="1"/>
          </p:cNvSpPr>
          <p:nvPr>
            <p:ph type="subTitle" idx="1"/>
          </p:nvPr>
        </p:nvSpPr>
        <p:spPr/>
        <p:txBody>
          <a:bodyPr>
            <a:normAutofit/>
          </a:bodyPr>
          <a:lstStyle/>
          <a:p>
            <a:r>
              <a:rPr lang="fa-IR" sz="2800" smtClean="0">
                <a:cs typeface="B Titr" panose="00000700000000000000" pitchFamily="2" charset="-78"/>
              </a:rPr>
              <a:t>سازمان بسیج حقوق دانان سیستان و بلوچستان</a:t>
            </a:r>
            <a:endParaRPr lang="en-US" sz="2800">
              <a:cs typeface="B Titr" panose="00000700000000000000" pitchFamily="2" charset="-78"/>
            </a:endParaRPr>
          </a:p>
        </p:txBody>
      </p:sp>
    </p:spTree>
    <p:extLst>
      <p:ext uri="{BB962C8B-B14F-4D97-AF65-F5344CB8AC3E}">
        <p14:creationId xmlns:p14="http://schemas.microsoft.com/office/powerpoint/2010/main" val="23000197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effectLst>
                  <a:outerShdw blurRad="38100" dist="38100" dir="2700000" algn="tl">
                    <a:srgbClr val="000000">
                      <a:alpha val="43137"/>
                    </a:srgbClr>
                  </a:outerShdw>
                </a:effectLst>
                <a:cs typeface="B Titr" panose="00000700000000000000" pitchFamily="2" charset="-78"/>
              </a:rPr>
              <a:t>صیغه محرمیت در دوران نامزدی </a:t>
            </a:r>
            <a:r>
              <a:rPr lang="fa-IR">
                <a:effectLst>
                  <a:outerShdw blurRad="38100" dist="38100" dir="2700000" algn="tl">
                    <a:srgbClr val="000000">
                      <a:alpha val="43137"/>
                    </a:srgbClr>
                  </a:outerShdw>
                </a:effectLst>
                <a:cs typeface="B Titr" panose="00000700000000000000" pitchFamily="2" charset="-78"/>
              </a:rPr>
              <a:t/>
            </a:r>
            <a:br>
              <a:rPr lang="fa-IR">
                <a:effectLst>
                  <a:outerShdw blurRad="38100" dist="38100" dir="2700000" algn="tl">
                    <a:srgbClr val="000000">
                      <a:alpha val="43137"/>
                    </a:srgbClr>
                  </a:outerShdw>
                </a:effectLst>
                <a:cs typeface="B Titr" panose="00000700000000000000" pitchFamily="2" charset="-78"/>
              </a:rPr>
            </a:b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بسیاری از خانواده ها بدون اطلاعات از اثرات حقوقی محرمیت که در قانون به آن نکاح موقت اطلاق می شود نسبت به اجرای صیغه محرمیت در دوران نامزدی اقدام می کنند که ناخواسته با مشکلاتی روبرو می شوند. برای نکاح موقت ، مبلغ ناچیزی مهریه تعیین میکنند که با پایان یافتن دوره محرمیت ، طرفین اقدام به نکاح دائم کنند مشکل از آنجا آغاز می شود که مرد به دلایلی با جاری شدن نکاح دائم مخالفت می کند با امتناع شوهر، خانواده دختر متضرر شده و با دریافت مهریه ناچیز، دختر به خانه پدر بر میگردد. چه بسا در طول مدت نکاح موقت زوجیت نیز واقع می شود.</a:t>
            </a: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0269982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effectLst>
                  <a:outerShdw blurRad="38100" dist="38100" dir="2700000" algn="tl">
                    <a:srgbClr val="000000">
                      <a:alpha val="43137"/>
                    </a:srgbClr>
                  </a:outerShdw>
                </a:effectLst>
                <a:cs typeface="B Titr" panose="00000700000000000000" pitchFamily="2" charset="-78"/>
              </a:rPr>
              <a:t>دانستنی های مهریه</a:t>
            </a:r>
            <a:r>
              <a:rPr lang="fa-IR">
                <a:effectLst>
                  <a:outerShdw blurRad="38100" dist="38100" dir="2700000" algn="tl">
                    <a:srgbClr val="000000">
                      <a:alpha val="43137"/>
                    </a:srgbClr>
                  </a:outerShdw>
                </a:effectLst>
                <a:cs typeface="B Titr" panose="00000700000000000000" pitchFamily="2" charset="-78"/>
              </a:rPr>
              <a:t/>
            </a:r>
            <a:br>
              <a:rPr lang="fa-IR">
                <a:effectLst>
                  <a:outerShdw blurRad="38100" dist="38100" dir="2700000" algn="tl">
                    <a:srgbClr val="000000">
                      <a:alpha val="43137"/>
                    </a:srgbClr>
                  </a:outerShdw>
                </a:effectLst>
                <a:cs typeface="B Titr" panose="00000700000000000000" pitchFamily="2" charset="-78"/>
              </a:rPr>
            </a:b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مهریه بالای 110 سکه با معرفی و توقیف اموال، نظیر ملک،دارایی ، حساب بانکی، حقوق دریافتی ماهانه و ... قابل وصول است . همچنین مهریه پس از فوت زن توسط ورثه زن و پس ازفوت شوهر توسط زن از اموال باقی مانده شوهر قابل وصول است. به یاد داشته باشیم بذل و بخشش مهریه با دست نوشته عادی به راحتی قابل اثبات نیست این کار لازم است در دفاتر اسناد رسمی انجام شود.</a:t>
            </a:r>
            <a:endParaRPr lang="en-US" sz="2800">
              <a:latin typeface="Arabic Typesetting" panose="03020402040406030203" pitchFamily="66" charset="-78"/>
              <a:cs typeface="Arabic Typesetting" panose="03020402040406030203" pitchFamily="66" charset="-78"/>
            </a:endParaRP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719626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mtClean="0">
                <a:effectLst>
                  <a:outerShdw blurRad="38100" dist="38100" dir="2700000" algn="tl">
                    <a:srgbClr val="000000">
                      <a:alpha val="43137"/>
                    </a:srgbClr>
                  </a:outerShdw>
                </a:effectLst>
              </a:rPr>
              <a:t>پایان</a:t>
            </a:r>
            <a:endParaRPr lang="fa-I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lgn="ctr" rtl="1">
              <a:buNone/>
            </a:pPr>
            <a:r>
              <a:rPr lang="fa-IR" sz="2800" smtClean="0">
                <a:latin typeface="Arabic Typesetting" panose="03020402040406030203" pitchFamily="66" charset="-78"/>
                <a:cs typeface="Arabic Typesetting" panose="03020402040406030203" pitchFamily="66" charset="-78"/>
              </a:rPr>
              <a:t>سازمان بسیج حقوق دانان سیستان و بلوچستان</a:t>
            </a:r>
          </a:p>
          <a:p>
            <a:pPr marL="0" indent="0" algn="ctr" rtl="1">
              <a:buNone/>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3477714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a:effectLst>
                  <a:outerShdw blurRad="38100" dist="38100" dir="2700000" algn="tl">
                    <a:srgbClr val="000000">
                      <a:alpha val="43137"/>
                    </a:srgbClr>
                  </a:outerShdw>
                </a:effectLst>
                <a:latin typeface="Traditional Arabic" panose="02020603050405020304" pitchFamily="18" charset="-78"/>
                <a:cs typeface="B Titr" panose="00000700000000000000" pitchFamily="2" charset="-78"/>
              </a:rPr>
              <a:t>پرهیز ار انجام معاملات با دست نوشته یا قول نامه عادی</a:t>
            </a:r>
            <a:r>
              <a:rPr lang="fa-IR" sz="3600">
                <a:effectLst>
                  <a:outerShdw blurRad="38100" dist="38100" dir="2700000" algn="tl">
                    <a:srgbClr val="000000">
                      <a:alpha val="43137"/>
                    </a:srgbClr>
                  </a:outerShdw>
                </a:effectLst>
                <a:latin typeface="Traditional Arabic" panose="02020603050405020304" pitchFamily="18" charset="-78"/>
                <a:cs typeface="B Titr" panose="00000700000000000000" pitchFamily="2" charset="-78"/>
              </a:rPr>
              <a:t/>
            </a:r>
            <a:br>
              <a:rPr lang="fa-IR" sz="3600">
                <a:effectLst>
                  <a:outerShdw blurRad="38100" dist="38100" dir="2700000" algn="tl">
                    <a:srgbClr val="000000">
                      <a:alpha val="43137"/>
                    </a:srgbClr>
                  </a:outerShdw>
                </a:effectLst>
                <a:latin typeface="Traditional Arabic" panose="02020603050405020304" pitchFamily="18" charset="-78"/>
                <a:cs typeface="B Titr" panose="00000700000000000000" pitchFamily="2" charset="-78"/>
              </a:rPr>
            </a:br>
            <a:endParaRPr lang="en-US" sz="3600">
              <a:latin typeface="Traditional Arabic" panose="02020603050405020304" pitchFamily="18" charset="-78"/>
              <a:cs typeface="B Titr" panose="00000700000000000000" pitchFamily="2" charset="-78"/>
            </a:endParaRPr>
          </a:p>
        </p:txBody>
      </p:sp>
      <p:sp>
        <p:nvSpPr>
          <p:cNvPr id="3" name="Content Placeholder 2"/>
          <p:cNvSpPr>
            <a:spLocks noGrp="1"/>
          </p:cNvSpPr>
          <p:nvPr>
            <p:ph idx="1"/>
          </p:nvPr>
        </p:nvSpPr>
        <p:spPr>
          <a:xfrm>
            <a:off x="1176619" y="2566255"/>
            <a:ext cx="9601196" cy="3318936"/>
          </a:xfrm>
        </p:spPr>
        <p:txBody>
          <a:bodyPr/>
          <a:lstStyle/>
          <a:p>
            <a:pPr marL="0" indent="0" algn="r" rtl="1">
              <a:buNone/>
            </a:pPr>
            <a:r>
              <a:rPr lang="fa-IR" sz="3200">
                <a:latin typeface="Arabic Typesetting" panose="03020402040406030203" pitchFamily="66" charset="-78"/>
                <a:cs typeface="Arabic Typesetting" panose="03020402040406030203" pitchFamily="66" charset="-78"/>
              </a:rPr>
              <a:t>اسناد و دست نوشته های عادی قابل انکار و تردید هستند، لذا برای انجام معاملات و تنظیم سند، در مرحله اثبات اصالت، بسیار خطاپذیرند. با توجه به اینکه موارد بسیاری از اینگونه نوشته ها ، جعل می شود، اثبات اصالت نوشته عادی توسط کارشناسان بسیار مشکل است. لازم است افراد از دست نوشته اجتناب کنند و جایی که دسترسی به دفاتر اسناد رسمی نباشد، در تنظیم سند عادی حتما دو نفر شاهد بگیرند.</a:t>
            </a:r>
          </a:p>
          <a:p>
            <a:pPr marL="0" indent="0" algn="r" rtl="1">
              <a:buNone/>
            </a:pPr>
            <a:endParaRPr lang="en-US"/>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2589804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a:effectLst>
                  <a:outerShdw blurRad="38100" dist="38100" dir="2700000" algn="tl">
                    <a:srgbClr val="000000">
                      <a:alpha val="43137"/>
                    </a:srgbClr>
                  </a:outerShdw>
                </a:effectLst>
                <a:cs typeface="B Titr" panose="00000700000000000000" pitchFamily="2" charset="-78"/>
              </a:rPr>
              <a:t>ضرورت استعلام وضعیت ثبتی ملک قبل از انجام معامله</a:t>
            </a:r>
            <a:r>
              <a:rPr lang="fa-IR" sz="3600">
                <a:effectLst>
                  <a:outerShdw blurRad="38100" dist="38100" dir="2700000" algn="tl">
                    <a:srgbClr val="000000">
                      <a:alpha val="43137"/>
                    </a:srgbClr>
                  </a:outerShdw>
                </a:effectLst>
                <a:cs typeface="B Titr" panose="00000700000000000000" pitchFamily="2" charset="-78"/>
              </a:rPr>
              <a:t/>
            </a:r>
            <a:br>
              <a:rPr lang="fa-IR" sz="3600">
                <a:effectLst>
                  <a:outerShdw blurRad="38100" dist="38100" dir="2700000" algn="tl">
                    <a:srgbClr val="000000">
                      <a:alpha val="43137"/>
                    </a:srgbClr>
                  </a:outerShdw>
                </a:effectLst>
                <a:cs typeface="B Titr" panose="00000700000000000000" pitchFamily="2" charset="-78"/>
              </a:rPr>
            </a:br>
            <a:endParaRPr lang="en-US" sz="3600">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3200">
                <a:latin typeface="Arabic Typesetting" panose="03020402040406030203" pitchFamily="66" charset="-78"/>
                <a:cs typeface="Arabic Typesetting" panose="03020402040406030203" pitchFamily="66" charset="-78"/>
              </a:rPr>
              <a:t>افراد زمانیکه می خواهند ملک یا زمینی را معامله کنند، لازم است در مورد ملک و مستغلات از اداره ثبت اسناد استعلام کرده و پس از آن اقدام به امضاء قولنامه و تبادل وجه معامله کنند. در موارد بسیاری اتفاق می افتد که ملک به علل قانونی در توقیف و یا رهن بوده و گاهی نیز فرد فروشنده اجازه معامله ندارد، لذا استعلام و تخصیص کد رهگیری مانع مراجعات قضایی خواهد شد.</a:t>
            </a:r>
            <a:endParaRPr lang="en-US" sz="3200">
              <a:latin typeface="Arabic Typesetting" panose="03020402040406030203" pitchFamily="66" charset="-78"/>
              <a:cs typeface="Arabic Typesetting" panose="03020402040406030203" pitchFamily="66" charset="-78"/>
            </a:endParaRPr>
          </a:p>
          <a:p>
            <a:pPr marL="0" indent="0" algn="r" rtl="1">
              <a:buNone/>
            </a:pPr>
            <a:endParaRPr lang="en-US" sz="3200" b="1"/>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7973946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a:effectLst>
                  <a:outerShdw blurRad="38100" dist="38100" dir="2700000" algn="tl">
                    <a:srgbClr val="000000">
                      <a:alpha val="43137"/>
                    </a:srgbClr>
                  </a:outerShdw>
                </a:effectLst>
                <a:cs typeface="B Titr" panose="00000700000000000000" pitchFamily="2" charset="-78"/>
              </a:rPr>
              <a:t>معامله صوری به قصد فرار از دین، جرم و قابل پیگیری است</a:t>
            </a:r>
            <a:endParaRPr lang="fa-IR" sz="3600"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algn="just"/>
            <a:r>
              <a:rPr lang="fa-IR" sz="3200">
                <a:latin typeface="Arabic Typesetting" panose="03020402040406030203" pitchFamily="66" charset="-78"/>
                <a:cs typeface="Arabic Typesetting" panose="03020402040406030203" pitchFamily="66" charset="-78"/>
              </a:rPr>
              <a:t>گاهی اوقات افراد برای اینکه بدهی مالی خود را نپردازند اموال را به نام فرد دیگری انتقال می دهند. این معامله از نظر قانون صوری تلقی می شود با توجه به اینکه در بسیاری از موارد اموال به نام اعضای درجه یک خانواده وی انتقال می یابد و یا تاریخ معامله نزدیک به زمان وقوع دعوا در دادگاه و مقدم بر نقطه نزاع بوده و یا مبلغ مبادله نشده باشد، در این صورت، دادگاه آن معامله را باطل می کند و در صورت شکایت ذینفع فرد به دلیل فرار از دین به چهار ماه تا دو سال حبس محکوم می شود.</a:t>
            </a:r>
            <a:endParaRPr lang="en-US" sz="3200">
              <a:latin typeface="Arabic Typesetting" panose="03020402040406030203" pitchFamily="66" charset="-78"/>
              <a:cs typeface="Arabic Typesetting" panose="03020402040406030203" pitchFamily="66" charset="-78"/>
            </a:endParaRPr>
          </a:p>
          <a:p>
            <a:pPr marL="0" indent="0" algn="r" rtl="1">
              <a:buNone/>
            </a:pPr>
            <a:endParaRPr lang="en-US" sz="3200" b="1"/>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940599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a:effectLst>
                  <a:outerShdw blurRad="38100" dist="38100" dir="2700000" algn="tl">
                    <a:srgbClr val="000000">
                      <a:alpha val="43137"/>
                    </a:srgbClr>
                  </a:outerShdw>
                </a:effectLst>
                <a:cs typeface="B Titr" panose="00000700000000000000" pitchFamily="2" charset="-78"/>
              </a:rPr>
              <a:t>اموال مستثنی از دین</a:t>
            </a: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fontScale="70000" lnSpcReduction="20000"/>
          </a:bodyPr>
          <a:lstStyle/>
          <a:p>
            <a:pPr marL="0" indent="0" algn="just" rtl="1">
              <a:buNone/>
            </a:pPr>
            <a:endParaRPr lang="fa-IR" sz="3200">
              <a:latin typeface="Arabic Typesetting" panose="03020402040406030203" pitchFamily="66" charset="-78"/>
              <a:cs typeface="Arabic Typesetting" panose="03020402040406030203" pitchFamily="66" charset="-78"/>
            </a:endParaRPr>
          </a:p>
          <a:p>
            <a:pPr marL="0" indent="0" algn="just" rtl="1">
              <a:buNone/>
            </a:pPr>
            <a:r>
              <a:rPr lang="fa-IR" sz="3200">
                <a:latin typeface="Arabic Typesetting" panose="03020402040406030203" pitchFamily="66" charset="-78"/>
                <a:cs typeface="Arabic Typesetting" panose="03020402040406030203" pitchFamily="66" charset="-78"/>
              </a:rPr>
              <a:t>برخی از اموال محکومین مالی در هنگام اجرای حکم، از شمول توقیف جهت پرداخت بدهی مالی به شرح زیر مستثنی شده است:</a:t>
            </a:r>
          </a:p>
          <a:p>
            <a:pPr algn="just" rtl="1"/>
            <a:r>
              <a:rPr lang="fa-IR" sz="3200">
                <a:latin typeface="Arabic Typesetting" panose="03020402040406030203" pitchFamily="66" charset="-78"/>
                <a:cs typeface="Arabic Typesetting" panose="03020402040406030203" pitchFamily="66" charset="-78"/>
              </a:rPr>
              <a:t>مسکن مورد نیاز بدهکارو افراد تحت تکفل وی با رعایت شئون عرفی و به شرط سکونت در آن</a:t>
            </a:r>
          </a:p>
          <a:p>
            <a:pPr algn="just" rtl="1"/>
            <a:r>
              <a:rPr lang="fa-IR" sz="3200">
                <a:latin typeface="Arabic Typesetting" panose="03020402040406030203" pitchFamily="66" charset="-78"/>
                <a:cs typeface="Arabic Typesetting" panose="03020402040406030203" pitchFamily="66" charset="-78"/>
              </a:rPr>
              <a:t>وسیله نقلیه شخصی مورد نیاز متناسب با شأن بدهکار</a:t>
            </a:r>
          </a:p>
          <a:p>
            <a:pPr algn="just" rtl="1"/>
            <a:r>
              <a:rPr lang="fa-IR" sz="3200">
                <a:latin typeface="Arabic Typesetting" panose="03020402040406030203" pitchFamily="66" charset="-78"/>
                <a:cs typeface="Arabic Typesetting" panose="03020402040406030203" pitchFamily="66" charset="-78"/>
              </a:rPr>
              <a:t>اثاثیه مورد نیاز زندگی برای رفع حوائج ضروری بدهکار و خانواده و افراد تحت تکفل وی.</a:t>
            </a:r>
          </a:p>
          <a:p>
            <a:pPr algn="just" rtl="1"/>
            <a:r>
              <a:rPr lang="fa-IR" sz="3200">
                <a:latin typeface="Arabic Typesetting" panose="03020402040406030203" pitchFamily="66" charset="-78"/>
                <a:cs typeface="Arabic Typesetting" panose="03020402040406030203" pitchFamily="66" charset="-78"/>
              </a:rPr>
              <a:t>وسایل و ابزار کار برای کسبه و برای تجار  محل کسب،و برای کشاورزان ادوات زراعی </a:t>
            </a:r>
          </a:p>
          <a:p>
            <a:pPr algn="just" rtl="1"/>
            <a:r>
              <a:rPr lang="fa-IR" sz="3200">
                <a:latin typeface="Arabic Typesetting" panose="03020402040406030203" pitchFamily="66" charset="-78"/>
                <a:cs typeface="Arabic Typesetting" panose="03020402040406030203" pitchFamily="66" charset="-78"/>
              </a:rPr>
              <a:t>لازم به ذکر است مستثنیات دین فقط تا زمان حیات محکوم علیه جاری است و پس از فوت وی با توجه به اینکه دیونش حال می شود می توان این اموال را در قبال بدهی اش به طلبکاران توقیف کرد.</a:t>
            </a: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8244291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cs typeface="B Titr" panose="00000700000000000000" pitchFamily="2" charset="-78"/>
              </a:rPr>
              <a:t>عدم اثبات اصالت سند عادی ، در حکم جعل است</a:t>
            </a:r>
            <a:r>
              <a:rPr lang="fa-IR">
                <a:cs typeface="B Titr" panose="00000700000000000000" pitchFamily="2" charset="-78"/>
              </a:rPr>
              <a:t/>
            </a:r>
            <a:br>
              <a:rPr lang="fa-IR">
                <a:cs typeface="B Titr" panose="00000700000000000000" pitchFamily="2" charset="-78"/>
              </a:rPr>
            </a:b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وقتی دست نوشته یا سند عادی به دادگاه ارائه شود دادگاه آن را به کارشناس ارجاع می دهد تا اصالت آن بررسی شود اگر احراز اصالت دست نوشته صورت نگیرد سند جعلی محسوب می شود و در صورت شکایت فرد ذینفع، پرونده جزایی دیگری با عنوان "جعل" و " استفاده از سند مجعول" قابل طرح خواهد بود که مجازات هر کدام از آنها حداقل شش ماه حبس می باشد. با این ملاحظات نه تنها حقوق مالی موجود بواسطه دست</a:t>
            </a:r>
            <a:r>
              <a:rPr lang="en-US" sz="2800">
                <a:latin typeface="Arabic Typesetting" panose="03020402040406030203" pitchFamily="66" charset="-78"/>
                <a:cs typeface="Arabic Typesetting" panose="03020402040406030203" pitchFamily="66" charset="-78"/>
              </a:rPr>
              <a:t> </a:t>
            </a:r>
            <a:r>
              <a:rPr lang="fa-IR" sz="2800">
                <a:latin typeface="Arabic Typesetting" panose="03020402040406030203" pitchFamily="66" charset="-78"/>
                <a:cs typeface="Arabic Typesetting" panose="03020402040406030203" pitchFamily="66" charset="-78"/>
              </a:rPr>
              <a:t>نوشته تامین نمی شود بلکه جنبه کیفری دیگری نیز متوجه فرد ارائه کننده می گردد . تنظیم رسمی سند می تواند از این مشکلات جلوگیری کند. یکی از موارد شایع، بذل و بخشش مهریه با دست نوشته عادی بین زن و شوهر است که معمولا نتایج فوق را در پی دارد.</a:t>
            </a:r>
            <a:endParaRPr lang="en-US" sz="2800">
              <a:latin typeface="Arabic Typesetting" panose="03020402040406030203" pitchFamily="66" charset="-78"/>
              <a:cs typeface="Arabic Typesetting" panose="03020402040406030203" pitchFamily="66" charset="-78"/>
            </a:endParaRP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409683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defTabSz="457200" rtl="0">
              <a:spcBef>
                <a:spcPct val="0"/>
              </a:spcBef>
            </a:pPr>
            <a:r>
              <a:rPr lang="fa-IR" sz="2400" b="1">
                <a:effectLst>
                  <a:outerShdw blurRad="38100" dist="38100" dir="2700000" algn="tl">
                    <a:srgbClr val="000000">
                      <a:alpha val="43137"/>
                    </a:srgbClr>
                  </a:outerShdw>
                </a:effectLst>
                <a:cs typeface="B Titr" panose="00000700000000000000" pitchFamily="2" charset="-78"/>
              </a:rPr>
              <a:t>وعده قبل از عقد نکاح، تعهد ایجاد نمی کند </a:t>
            </a:r>
            <a:r>
              <a:rPr lang="fa-IR" sz="2400">
                <a:effectLst>
                  <a:outerShdw blurRad="38100" dist="38100" dir="2700000" algn="tl">
                    <a:srgbClr val="000000">
                      <a:alpha val="43137"/>
                    </a:srgbClr>
                  </a:outerShdw>
                </a:effectLst>
                <a:cs typeface="B Titr" panose="00000700000000000000" pitchFamily="2" charset="-78"/>
              </a:rPr>
              <a:t/>
            </a:r>
            <a:br>
              <a:rPr lang="fa-IR" sz="2400">
                <a:effectLst>
                  <a:outerShdw blurRad="38100" dist="38100" dir="2700000" algn="tl">
                    <a:srgbClr val="000000">
                      <a:alpha val="43137"/>
                    </a:srgbClr>
                  </a:outerShdw>
                </a:effectLst>
                <a:cs typeface="B Titr" panose="00000700000000000000" pitchFamily="2" charset="-78"/>
              </a:rPr>
            </a:b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در خواستگاری، توافق پسر و دختر و یا خانواده های دو طرف درباره نکاح یا ازدواج آینده ایجاد تعهد و حتی مشروعیت  رابطه زناشویی ایجاد نمی کند. طبق قانون مدنی وعده ازدواج، ایجاد علقه زوجیت نمیکند، اگرچه تمام یا قسمتی از مهریه که بین طرفین برای موقع ازدواج مقرر شده است، پرداخت شده باشد. بنابراین هر یک از زن و مرد، در زمان خواستگاری و مادام که عقد نکاح جاری نشده است، می تواند از وصلت امتناع کند و طر ف دیگر نمی تواندبه هیچ وجه او را مجبور به ازدواج کرده یا به جهت امتناع از وصلت مطالبه خسارتی کند و تا زمانی که عقد ازدواج منعقد نشده است نمی توان دو طرف را ملزم به زندگی زناشویی دانست و وعده هایی که عرفا بین خانواده ها تبادل می شود، ارزش حقوقی و یااعتبار سند رسمی را ندارد.</a:t>
            </a: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271308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a:effectLst>
                  <a:outerShdw blurRad="38100" dist="38100" dir="2700000" algn="tl">
                    <a:srgbClr val="000000">
                      <a:alpha val="43137"/>
                    </a:srgbClr>
                  </a:outerShdw>
                </a:effectLst>
                <a:cs typeface="B Titr" panose="00000700000000000000" pitchFamily="2" charset="-78"/>
              </a:rPr>
              <a:t>میزان مهریه همان اظهار اولیه در حین </a:t>
            </a:r>
            <a:r>
              <a:rPr lang="fa-IR">
                <a:ln w="0"/>
                <a:solidFill>
                  <a:schemeClr val="tx1"/>
                </a:solidFill>
                <a:effectLst>
                  <a:outerShdw blurRad="38100" dist="19050" dir="2700000" algn="tl" rotWithShape="0">
                    <a:schemeClr val="dk1">
                      <a:alpha val="40000"/>
                    </a:schemeClr>
                  </a:outerShdw>
                </a:effectLst>
                <a:cs typeface="B Titr" panose="00000700000000000000" pitchFamily="2" charset="-78"/>
              </a:rPr>
              <a:t>عقد رسمی </a:t>
            </a:r>
            <a:r>
              <a:rPr lang="fa-IR" sz="3200" b="1">
                <a:effectLst>
                  <a:outerShdw blurRad="38100" dist="38100" dir="2700000" algn="tl">
                    <a:srgbClr val="000000">
                      <a:alpha val="43137"/>
                    </a:srgbClr>
                  </a:outerShdw>
                </a:effectLst>
                <a:cs typeface="B Titr" panose="00000700000000000000" pitchFamily="2" charset="-78"/>
              </a:rPr>
              <a:t>نکاح است </a:t>
            </a:r>
            <a:r>
              <a:rPr lang="fa-IR" sz="3200">
                <a:effectLst>
                  <a:outerShdw blurRad="38100" dist="38100" dir="2700000" algn="tl">
                    <a:srgbClr val="000000">
                      <a:alpha val="43137"/>
                    </a:srgbClr>
                  </a:outerShdw>
                </a:effectLst>
                <a:cs typeface="B Titr" panose="00000700000000000000" pitchFamily="2" charset="-78"/>
              </a:rPr>
              <a:t/>
            </a:r>
            <a:br>
              <a:rPr lang="fa-IR" sz="3200">
                <a:effectLst>
                  <a:outerShdw blurRad="38100" dist="38100" dir="2700000" algn="tl">
                    <a:srgbClr val="000000">
                      <a:alpha val="43137"/>
                    </a:srgbClr>
                  </a:outerShdw>
                </a:effectLst>
                <a:cs typeface="B Titr" panose="00000700000000000000" pitchFamily="2" charset="-78"/>
              </a:rPr>
            </a:br>
            <a:endParaRPr lang="fa-IR" sz="3200"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گاهی اوقات خانواده اصرار به جاری شدن صیغه نکاح نزد فرد معین و مشهوری دارند و در همان صیغه که با حضور شاهد و رعایت همه جوانب شرع و قانون صورت گرفته، مهریه محدودی اعلام می شود. سپس خانواده ها برای ثبت در دفترخانه میزان مهریه را افزایش می دهند که از نظر قانون مورد قبول نیست. مهریه اصلی همان است که هنگام جاری شدن صیغه نکاح اعلام می شود. لکن خانواده ها هنگام مراجعه به محضر گاهی مهریه ای مغایر با آنچه شفاهی توافق کرده اند، درج می کنند. این اظهار در محضر، مستند خواهدبود و دادگاه به توافق قبلی که رسمی نبوده، توجه ندارد.</a:t>
            </a: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5271180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a:effectLst>
                  <a:outerShdw blurRad="38100" dist="38100" dir="2700000" algn="tl">
                    <a:srgbClr val="000000">
                      <a:alpha val="43137"/>
                    </a:srgbClr>
                  </a:outerShdw>
                </a:effectLst>
                <a:cs typeface="B Titr" panose="00000700000000000000" pitchFamily="2" charset="-78"/>
              </a:rPr>
              <a:t>افزایش مهریه بعد از و قوع عقد</a:t>
            </a:r>
            <a:r>
              <a:rPr lang="fa-IR">
                <a:effectLst>
                  <a:outerShdw blurRad="38100" dist="38100" dir="2700000" algn="tl">
                    <a:srgbClr val="000000">
                      <a:alpha val="43137"/>
                    </a:srgbClr>
                  </a:outerShdw>
                </a:effectLst>
                <a:cs typeface="B Titr" panose="00000700000000000000" pitchFamily="2" charset="-78"/>
              </a:rPr>
              <a:t/>
            </a:r>
            <a:br>
              <a:rPr lang="fa-IR">
                <a:effectLst>
                  <a:outerShdw blurRad="38100" dist="38100" dir="2700000" algn="tl">
                    <a:srgbClr val="000000">
                      <a:alpha val="43137"/>
                    </a:srgbClr>
                  </a:outerShdw>
                </a:effectLst>
                <a:cs typeface="B Titr" panose="00000700000000000000" pitchFamily="2" charset="-78"/>
              </a:rPr>
            </a:br>
            <a:endParaRPr lang="fa-IR" dirty="0">
              <a:effectLst>
                <a:outerShdw blurRad="38100" dist="38100" dir="2700000" algn="tl">
                  <a:srgbClr val="000000">
                    <a:alpha val="43137"/>
                  </a:srgbClr>
                </a:outerShdw>
              </a:effectLst>
              <a:cs typeface="B Titr" panose="00000700000000000000"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sz="2800">
                <a:latin typeface="Arabic Typesetting" panose="03020402040406030203" pitchFamily="66" charset="-78"/>
                <a:cs typeface="Arabic Typesetting" panose="03020402040406030203" pitchFamily="66" charset="-78"/>
              </a:rPr>
              <a:t>افزایش ثانوی مهریه مورد استناد نیست به این معنا که بعد از وقوع عقد و ثبت مهریه، طرفین تصمیم به افزایش مهریه می گیرند و حتی اقرارنامه ای تنظیم و توضیحاتی  اضافه می شود. این شرایط جدید نمی تواند به عنوان مهریه اصلی تلقی شود در واقع افزایش بعدی یک تعهد است که عنوان و امتیازات مهریه را ندارد</a:t>
            </a:r>
            <a:r>
              <a:rPr lang="en-US" sz="2800">
                <a:latin typeface="Arabic Typesetting" panose="03020402040406030203" pitchFamily="66" charset="-78"/>
                <a:cs typeface="Arabic Typesetting" panose="03020402040406030203" pitchFamily="66" charset="-78"/>
              </a:rPr>
              <a:t>.</a:t>
            </a:r>
            <a:endParaRPr lang="fa-IR" sz="2800">
              <a:latin typeface="Arabic Typesetting" panose="03020402040406030203" pitchFamily="66" charset="-78"/>
              <a:cs typeface="Arabic Typesetting" panose="03020402040406030203" pitchFamily="66" charset="-78"/>
            </a:endParaRPr>
          </a:p>
          <a:p>
            <a:pPr marL="0" indent="0" algn="just" rtl="1">
              <a:buNone/>
            </a:pPr>
            <a:endParaRPr lang="fa-IR" sz="2800">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900952" y="5758051"/>
            <a:ext cx="3684494" cy="523220"/>
          </a:xfrm>
          <a:prstGeom prst="rect">
            <a:avLst/>
          </a:prstGeom>
          <a:noFill/>
        </p:spPr>
        <p:txBody>
          <a:bodyPr wrap="square" rtlCol="0">
            <a:spAutoFit/>
          </a:bodyPr>
          <a:lstStyle/>
          <a:p>
            <a:pPr lvl="0" algn="ctr" rtl="1">
              <a:spcBef>
                <a:spcPct val="20000"/>
              </a:spcBef>
              <a:spcAft>
                <a:spcPts val="600"/>
              </a:spcAft>
              <a:buClr>
                <a:srgbClr val="83992A"/>
              </a:buClr>
              <a:buSzPct val="115000"/>
            </a:pPr>
            <a:r>
              <a:rPr lang="en-US" sz="2800" smtClean="0">
                <a:latin typeface="Arabic Typesetting" panose="03020402040406030203" pitchFamily="66" charset="-78"/>
                <a:cs typeface="Arabic Typesetting" panose="03020402040406030203" pitchFamily="66" charset="-78"/>
              </a:rPr>
              <a:t>www.sb.basijlaw.ir</a:t>
            </a:r>
            <a:endParaRPr lang="fa-IR" sz="280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598154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Organic</Template>
  <TotalTime>26</TotalTime>
  <Words>1156</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B Titr</vt:lpstr>
      <vt:lpstr>Arial</vt:lpstr>
      <vt:lpstr>Century Gothic</vt:lpstr>
      <vt:lpstr>Arabic Typesetting</vt:lpstr>
      <vt:lpstr>Wingdings 3</vt:lpstr>
      <vt:lpstr>Garamond</vt:lpstr>
      <vt:lpstr>Traditional Arabic</vt:lpstr>
      <vt:lpstr>B Narm</vt:lpstr>
      <vt:lpstr>Organic</vt:lpstr>
      <vt:lpstr>Wisp</vt:lpstr>
      <vt:lpstr>موارد حقوقی که همگان باید بدانند.</vt:lpstr>
      <vt:lpstr>پرهیز ار انجام معاملات با دست نوشته یا قول نامه عادی </vt:lpstr>
      <vt:lpstr>ضرورت استعلام وضعیت ثبتی ملک قبل از انجام معامله </vt:lpstr>
      <vt:lpstr>معامله صوری به قصد فرار از دین، جرم و قابل پیگیری است</vt:lpstr>
      <vt:lpstr>اموال مستثنی از دین</vt:lpstr>
      <vt:lpstr>عدم اثبات اصالت سند عادی ، در حکم جعل است </vt:lpstr>
      <vt:lpstr>وعده قبل از عقد نکاح، تعهد ایجاد نمی کند  </vt:lpstr>
      <vt:lpstr>میزان مهریه همان اظهار اولیه در حین عقد رسمی نکاح است  </vt:lpstr>
      <vt:lpstr>افزایش مهریه بعد از و قوع عقد </vt:lpstr>
      <vt:lpstr>صیغه محرمیت در دوران نامزدی  </vt:lpstr>
      <vt:lpstr>دانستنی های مهریه </vt:lpstr>
      <vt:lpstr>پایان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موارد حقوقی که همگان باید بدانند.</dc:title>
  <dc:creator>17991</dc:creator>
  <cp:lastModifiedBy>17991</cp:lastModifiedBy>
  <cp:revision>4</cp:revision>
  <dcterms:created xsi:type="dcterms:W3CDTF">2016-04-12T04:14:44Z</dcterms:created>
  <dcterms:modified xsi:type="dcterms:W3CDTF">2016-04-12T04:40:50Z</dcterms:modified>
</cp:coreProperties>
</file>